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81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84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83" r:id="rId28"/>
    <p:sldId id="278" r:id="rId29"/>
    <p:sldId id="279" r:id="rId30"/>
    <p:sldId id="282" r:id="rId31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9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71A9-ABA3-4B9D-A151-932735F3AA6F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B35F-8504-4930-9C51-32D072AB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479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71A9-ABA3-4B9D-A151-932735F3AA6F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B35F-8504-4930-9C51-32D072AB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021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71A9-ABA3-4B9D-A151-932735F3AA6F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B35F-8504-4930-9C51-32D072AB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338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71A9-ABA3-4B9D-A151-932735F3AA6F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B35F-8504-4930-9C51-32D072AB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594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71A9-ABA3-4B9D-A151-932735F3AA6F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B35F-8504-4930-9C51-32D072AB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33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71A9-ABA3-4B9D-A151-932735F3AA6F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B35F-8504-4930-9C51-32D072AB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193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71A9-ABA3-4B9D-A151-932735F3AA6F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B35F-8504-4930-9C51-32D072AB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384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71A9-ABA3-4B9D-A151-932735F3AA6F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B35F-8504-4930-9C51-32D072AB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918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71A9-ABA3-4B9D-A151-932735F3AA6F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B35F-8504-4930-9C51-32D072AB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729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71A9-ABA3-4B9D-A151-932735F3AA6F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B35F-8504-4930-9C51-32D072AB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155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71A9-ABA3-4B9D-A151-932735F3AA6F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B35F-8504-4930-9C51-32D072AB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08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AU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AU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0" y="7200000"/>
            <a:ext cx="10079280" cy="35928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2"/>
          <p:cNvSpPr/>
          <p:nvPr/>
        </p:nvSpPr>
        <p:spPr>
          <a:xfrm>
            <a:off x="0" y="0"/>
            <a:ext cx="10079280" cy="161928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9270000" y="6894000"/>
            <a:ext cx="539280" cy="53928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A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360000" y="1980000"/>
            <a:ext cx="9359280" cy="5039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A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A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7200000"/>
            <a:ext cx="10079280" cy="35928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2"/>
          <p:cNvSpPr/>
          <p:nvPr/>
        </p:nvSpPr>
        <p:spPr>
          <a:xfrm>
            <a:off x="0" y="0"/>
            <a:ext cx="10079280" cy="161928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3"/>
          <p:cNvSpPr/>
          <p:nvPr/>
        </p:nvSpPr>
        <p:spPr>
          <a:xfrm>
            <a:off x="9270000" y="6894000"/>
            <a:ext cx="539280" cy="53928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AU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AU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AU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571A9-ABA3-4B9D-A151-932735F3AA6F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3B35F-8504-4930-9C51-32D072AB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00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014" y="1039279"/>
            <a:ext cx="5301414" cy="2757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47" y="5579898"/>
            <a:ext cx="1457441" cy="7560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89" y="5579898"/>
            <a:ext cx="1512094" cy="7560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888" y="5557350"/>
            <a:ext cx="1318687" cy="75604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753" y="5579898"/>
            <a:ext cx="2907871" cy="75604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252758" y="5065413"/>
            <a:ext cx="1829363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56026"/>
            <a:r>
              <a:rPr lang="en-US" sz="1488" b="1" dirty="0">
                <a:solidFill>
                  <a:prstClr val="black"/>
                </a:solidFill>
                <a:latin typeface="Calibri" panose="020F0502020204030204"/>
              </a:rPr>
              <a:t>Community Partners</a:t>
            </a:r>
          </a:p>
        </p:txBody>
      </p:sp>
    </p:spTree>
    <p:extLst>
      <p:ext uri="{BB962C8B-B14F-4D97-AF65-F5344CB8AC3E}">
        <p14:creationId xmlns:p14="http://schemas.microsoft.com/office/powerpoint/2010/main" val="757402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AU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Graph</a:t>
            </a:r>
            <a:endParaRPr lang="en-A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Picture 3"/>
          <p:cNvPicPr/>
          <p:nvPr/>
        </p:nvPicPr>
        <p:blipFill>
          <a:blip r:embed="rId2"/>
          <a:stretch/>
        </p:blipFill>
        <p:spPr>
          <a:xfrm>
            <a:off x="2088000" y="1756080"/>
            <a:ext cx="6238800" cy="5299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2"/>
          <p:cNvPicPr/>
          <p:nvPr/>
        </p:nvPicPr>
        <p:blipFill>
          <a:blip r:embed="rId2"/>
          <a:stretch/>
        </p:blipFill>
        <p:spPr>
          <a:xfrm>
            <a:off x="2676600" y="1815480"/>
            <a:ext cx="4797000" cy="2131560"/>
          </a:xfrm>
          <a:prstGeom prst="rect">
            <a:avLst/>
          </a:prstGeom>
          <a:ln>
            <a:noFill/>
          </a:ln>
        </p:spPr>
      </p:pic>
      <p:pic>
        <p:nvPicPr>
          <p:cNvPr id="111" name="Picture 4"/>
          <p:cNvPicPr/>
          <p:nvPr/>
        </p:nvPicPr>
        <p:blipFill>
          <a:blip r:embed="rId3"/>
          <a:stretch/>
        </p:blipFill>
        <p:spPr>
          <a:xfrm>
            <a:off x="2534760" y="4152600"/>
            <a:ext cx="5080680" cy="2903040"/>
          </a:xfrm>
          <a:prstGeom prst="rect">
            <a:avLst/>
          </a:prstGeom>
          <a:ln>
            <a:noFill/>
          </a:ln>
        </p:spPr>
      </p:pic>
      <p:sp>
        <p:nvSpPr>
          <p:cNvPr id="112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AU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Relational vs Graph</a:t>
            </a:r>
            <a:endParaRPr lang="en-A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/>
          <p:cNvPicPr/>
          <p:nvPr/>
        </p:nvPicPr>
        <p:blipFill>
          <a:blip r:embed="rId2"/>
          <a:srcRect l="6300" t="20246" b="10573"/>
          <a:stretch/>
        </p:blipFill>
        <p:spPr>
          <a:xfrm>
            <a:off x="275040" y="1872000"/>
            <a:ext cx="9660960" cy="511164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14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AU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Relational vs Graph</a:t>
            </a:r>
            <a:endParaRPr lang="en-A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360000" y="1980000"/>
            <a:ext cx="9359280" cy="503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AU" sz="66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AU" sz="66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endParaRPr lang="en-AU" sz="66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06229" y="2344366"/>
            <a:ext cx="8015592" cy="4027251"/>
          </a:xfrm>
          <a:prstGeom prst="rect">
            <a:avLst/>
          </a:prstGeom>
          <a:solidFill>
            <a:schemeClr val="tx2">
              <a:lumMod val="75000"/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800" b="1" dirty="0"/>
              <a:t>1,000,000 people</a:t>
            </a:r>
          </a:p>
          <a:p>
            <a:pPr algn="ctr"/>
            <a:endParaRPr lang="en-AU" sz="4800" b="1" dirty="0"/>
          </a:p>
          <a:p>
            <a:pPr algn="ctr"/>
            <a:endParaRPr lang="en-AU" sz="4800" b="1" dirty="0"/>
          </a:p>
          <a:p>
            <a:pPr algn="ctr"/>
            <a:r>
              <a:rPr lang="en-AU" sz="4800" b="1" dirty="0"/>
              <a:t>~ 50 friends each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AU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Relational vs Graph</a:t>
            </a:r>
            <a:endParaRPr lang="en-A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360000" y="1980000"/>
            <a:ext cx="9359280" cy="503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720" algn="ctr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AU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A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18" name="Table 3"/>
          <p:cNvGraphicFramePr/>
          <p:nvPr>
            <p:extLst>
              <p:ext uri="{D42A27DB-BD31-4B8C-83A1-F6EECF244321}">
                <p14:modId xmlns:p14="http://schemas.microsoft.com/office/powerpoint/2010/main" val="1396973296"/>
              </p:ext>
            </p:extLst>
          </p:nvPr>
        </p:nvGraphicFramePr>
        <p:xfrm>
          <a:off x="1196640" y="2367720"/>
          <a:ext cx="8204040" cy="1152360"/>
        </p:xfrm>
        <a:graphic>
          <a:graphicData uri="http://schemas.openxmlformats.org/drawingml/2006/table">
            <a:tbl>
              <a:tblPr/>
              <a:tblGrid>
                <a:gridCol w="156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4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9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Depth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MySQL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Neo4j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Records Returned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2</a:t>
                      </a:r>
                      <a:endParaRPr lang="en-AU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0.016 s</a:t>
                      </a:r>
                      <a:endParaRPr lang="en-AU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0.01 s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~ 2,500</a:t>
                      </a:r>
                      <a:endParaRPr lang="en-AU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9" name="Picture 2"/>
          <p:cNvPicPr/>
          <p:nvPr/>
        </p:nvPicPr>
        <p:blipFill>
          <a:blip r:embed="rId2"/>
          <a:stretch/>
        </p:blipFill>
        <p:spPr>
          <a:xfrm>
            <a:off x="5749200" y="1780160"/>
            <a:ext cx="493200" cy="504720"/>
          </a:xfrm>
          <a:prstGeom prst="rect">
            <a:avLst/>
          </a:prstGeom>
          <a:ln>
            <a:noFill/>
          </a:ln>
        </p:spPr>
      </p:pic>
      <p:pic>
        <p:nvPicPr>
          <p:cNvPr id="120" name="Picture 3"/>
          <p:cNvPicPr/>
          <p:nvPr/>
        </p:nvPicPr>
        <p:blipFill>
          <a:blip r:embed="rId3"/>
          <a:stretch/>
        </p:blipFill>
        <p:spPr>
          <a:xfrm>
            <a:off x="3715920" y="1828800"/>
            <a:ext cx="493560" cy="48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AU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Relational vs Graph</a:t>
            </a:r>
            <a:endParaRPr lang="en-A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360000" y="1980000"/>
            <a:ext cx="9359280" cy="503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720" algn="ctr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AU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A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23" name="Table 3"/>
          <p:cNvGraphicFramePr/>
          <p:nvPr>
            <p:extLst>
              <p:ext uri="{D42A27DB-BD31-4B8C-83A1-F6EECF244321}">
                <p14:modId xmlns:p14="http://schemas.microsoft.com/office/powerpoint/2010/main" val="3695603254"/>
              </p:ext>
            </p:extLst>
          </p:nvPr>
        </p:nvGraphicFramePr>
        <p:xfrm>
          <a:off x="1196640" y="2367720"/>
          <a:ext cx="8204040" cy="1845720"/>
        </p:xfrm>
        <a:graphic>
          <a:graphicData uri="http://schemas.openxmlformats.org/drawingml/2006/table">
            <a:tbl>
              <a:tblPr/>
              <a:tblGrid>
                <a:gridCol w="156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4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9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Depth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MySQL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Neo4j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Records Returned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2</a:t>
                      </a:r>
                      <a:endParaRPr lang="en-AU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0.016 s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0.01 s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~ 2,500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3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30.267 s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0.168 s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~ 110,000</a:t>
                      </a:r>
                      <a:endParaRPr lang="en-AU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4" name="Picture 2"/>
          <p:cNvPicPr/>
          <p:nvPr/>
        </p:nvPicPr>
        <p:blipFill>
          <a:blip r:embed="rId2"/>
          <a:stretch/>
        </p:blipFill>
        <p:spPr>
          <a:xfrm>
            <a:off x="5749200" y="1780160"/>
            <a:ext cx="493200" cy="504720"/>
          </a:xfrm>
          <a:prstGeom prst="rect">
            <a:avLst/>
          </a:prstGeom>
          <a:ln>
            <a:noFill/>
          </a:ln>
        </p:spPr>
      </p:pic>
      <p:pic>
        <p:nvPicPr>
          <p:cNvPr id="125" name="Picture 3"/>
          <p:cNvPicPr/>
          <p:nvPr/>
        </p:nvPicPr>
        <p:blipFill>
          <a:blip r:embed="rId3"/>
          <a:stretch/>
        </p:blipFill>
        <p:spPr>
          <a:xfrm>
            <a:off x="3715920" y="1828800"/>
            <a:ext cx="493560" cy="48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AU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Relational vs Graph</a:t>
            </a:r>
            <a:endParaRPr lang="en-A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360000" y="1980000"/>
            <a:ext cx="9359280" cy="503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720" algn="ctr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AU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A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28" name="Table 3"/>
          <p:cNvGraphicFramePr/>
          <p:nvPr>
            <p:extLst>
              <p:ext uri="{D42A27DB-BD31-4B8C-83A1-F6EECF244321}">
                <p14:modId xmlns:p14="http://schemas.microsoft.com/office/powerpoint/2010/main" val="769041948"/>
              </p:ext>
            </p:extLst>
          </p:nvPr>
        </p:nvGraphicFramePr>
        <p:xfrm>
          <a:off x="1196640" y="2367720"/>
          <a:ext cx="8204040" cy="2539440"/>
        </p:xfrm>
        <a:graphic>
          <a:graphicData uri="http://schemas.openxmlformats.org/drawingml/2006/table">
            <a:tbl>
              <a:tblPr/>
              <a:tblGrid>
                <a:gridCol w="156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4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9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Depth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MySQL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Neo4j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Records Returned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2</a:t>
                      </a:r>
                      <a:endParaRPr lang="en-AU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0.016 s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0.01 s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~ 2,500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3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30.267 s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0.168 s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~ 110,000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4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1543.505 s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1.359 s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~ 600,000</a:t>
                      </a:r>
                      <a:endParaRPr lang="en-AU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9" name="Picture 2"/>
          <p:cNvPicPr/>
          <p:nvPr/>
        </p:nvPicPr>
        <p:blipFill>
          <a:blip r:embed="rId2"/>
          <a:stretch/>
        </p:blipFill>
        <p:spPr>
          <a:xfrm>
            <a:off x="5749200" y="1780160"/>
            <a:ext cx="493200" cy="504720"/>
          </a:xfrm>
          <a:prstGeom prst="rect">
            <a:avLst/>
          </a:prstGeom>
          <a:ln>
            <a:noFill/>
          </a:ln>
        </p:spPr>
      </p:pic>
      <p:pic>
        <p:nvPicPr>
          <p:cNvPr id="130" name="Picture 3"/>
          <p:cNvPicPr/>
          <p:nvPr/>
        </p:nvPicPr>
        <p:blipFill>
          <a:blip r:embed="rId3"/>
          <a:stretch/>
        </p:blipFill>
        <p:spPr>
          <a:xfrm>
            <a:off x="3715920" y="1828800"/>
            <a:ext cx="493560" cy="48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AU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Relational vs Graph</a:t>
            </a:r>
            <a:endParaRPr lang="en-A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360000" y="1980000"/>
            <a:ext cx="9359280" cy="503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28600" indent="-227880" algn="ctr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A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33" name="Table 3"/>
          <p:cNvGraphicFramePr/>
          <p:nvPr>
            <p:extLst>
              <p:ext uri="{D42A27DB-BD31-4B8C-83A1-F6EECF244321}">
                <p14:modId xmlns:p14="http://schemas.microsoft.com/office/powerpoint/2010/main" val="2100959824"/>
              </p:ext>
            </p:extLst>
          </p:nvPr>
        </p:nvGraphicFramePr>
        <p:xfrm>
          <a:off x="1196640" y="2367720"/>
          <a:ext cx="8204040" cy="3232800"/>
        </p:xfrm>
        <a:graphic>
          <a:graphicData uri="http://schemas.openxmlformats.org/drawingml/2006/table">
            <a:tbl>
              <a:tblPr/>
              <a:tblGrid>
                <a:gridCol w="156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4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9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Depth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MySQL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Neo4j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Records Returned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2</a:t>
                      </a:r>
                      <a:endParaRPr lang="en-AU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0.016 s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0.01 s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~ 2,500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3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30.267 s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0.168 s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~ 110,000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4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1543.505 s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1.359 s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~ 600,000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3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5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(timed out)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2.132 s</a:t>
                      </a:r>
                      <a:endParaRPr lang="en-AU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~ 800,000</a:t>
                      </a:r>
                      <a:endParaRPr lang="en-AU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4" name="Picture 2"/>
          <p:cNvPicPr/>
          <p:nvPr/>
        </p:nvPicPr>
        <p:blipFill>
          <a:blip r:embed="rId2"/>
          <a:stretch/>
        </p:blipFill>
        <p:spPr>
          <a:xfrm>
            <a:off x="5749200" y="1780160"/>
            <a:ext cx="493200" cy="504720"/>
          </a:xfrm>
          <a:prstGeom prst="rect">
            <a:avLst/>
          </a:prstGeom>
          <a:ln>
            <a:noFill/>
          </a:ln>
        </p:spPr>
      </p:pic>
      <p:pic>
        <p:nvPicPr>
          <p:cNvPr id="135" name="Picture 3"/>
          <p:cNvPicPr/>
          <p:nvPr/>
        </p:nvPicPr>
        <p:blipFill>
          <a:blip r:embed="rId3"/>
          <a:stretch/>
        </p:blipFill>
        <p:spPr>
          <a:xfrm>
            <a:off x="3715920" y="1828800"/>
            <a:ext cx="493560" cy="48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945" y="1656597"/>
            <a:ext cx="3979785" cy="4834840"/>
          </a:xfrm>
          <a:prstGeom prst="rect">
            <a:avLst/>
          </a:prstGeom>
          <a:effectLst>
            <a:glow rad="228600">
              <a:schemeClr val="tx1">
                <a:alpha val="40000"/>
              </a:schemeClr>
            </a:glow>
          </a:effectLst>
        </p:spPr>
      </p:pic>
      <p:sp>
        <p:nvSpPr>
          <p:cNvPr id="5" name="TextBox 4"/>
          <p:cNvSpPr txBox="1"/>
          <p:nvPr/>
        </p:nvSpPr>
        <p:spPr>
          <a:xfrm>
            <a:off x="2552937" y="6697231"/>
            <a:ext cx="507068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https://www.manning.com/books/neo4j-in-action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32836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360000" y="1980000"/>
            <a:ext cx="9359280" cy="503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2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AU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Graph Theory</a:t>
            </a:r>
            <a:endParaRPr lang="en-A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Picture 4"/>
          <p:cNvPicPr/>
          <p:nvPr/>
        </p:nvPicPr>
        <p:blipFill>
          <a:blip r:embed="rId2"/>
          <a:stretch/>
        </p:blipFill>
        <p:spPr>
          <a:xfrm>
            <a:off x="3526920" y="2196000"/>
            <a:ext cx="2670840" cy="348444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2188800" y="5868000"/>
            <a:ext cx="5400000" cy="1065240"/>
          </a:xfrm>
          <a:prstGeom prst="rect">
            <a:avLst/>
          </a:prstGeom>
          <a:ln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 anchorCtr="1"/>
          <a:lstStyle/>
          <a:p>
            <a:pPr algn="ctr">
              <a:lnSpc>
                <a:spcPct val="100000"/>
              </a:lnSpc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Leonhard Euler</a:t>
            </a:r>
            <a:endParaRPr lang="en-A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AU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1707 - 1783</a:t>
            </a:r>
            <a:endParaRPr lang="en-A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AU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Seven Bridges of Konigsberg</a:t>
            </a:r>
            <a:endParaRPr lang="en-A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1" name="Picture 3"/>
          <p:cNvPicPr/>
          <p:nvPr/>
        </p:nvPicPr>
        <p:blipFill>
          <a:blip r:embed="rId2"/>
          <a:stretch/>
        </p:blipFill>
        <p:spPr>
          <a:xfrm>
            <a:off x="5427360" y="2532240"/>
            <a:ext cx="4603320" cy="3936240"/>
          </a:xfrm>
          <a:prstGeom prst="rect">
            <a:avLst/>
          </a:prstGeom>
          <a:ln>
            <a:noFill/>
          </a:ln>
        </p:spPr>
      </p:pic>
      <p:pic>
        <p:nvPicPr>
          <p:cNvPr id="142" name="Picture 2"/>
          <p:cNvPicPr/>
          <p:nvPr/>
        </p:nvPicPr>
        <p:blipFill>
          <a:blip r:embed="rId3"/>
          <a:stretch/>
        </p:blipFill>
        <p:spPr>
          <a:xfrm>
            <a:off x="0" y="2266200"/>
            <a:ext cx="5332680" cy="4202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4"/>
          <p:cNvPicPr/>
          <p:nvPr/>
        </p:nvPicPr>
        <p:blipFill>
          <a:blip r:embed="rId2"/>
          <a:stretch/>
        </p:blipFill>
        <p:spPr>
          <a:xfrm>
            <a:off x="1401840" y="1680840"/>
            <a:ext cx="7165800" cy="533844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AU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Graph Databases</a:t>
            </a:r>
            <a:endParaRPr lang="en-A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720000" y="6192000"/>
            <a:ext cx="8423640" cy="82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AU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Graph Theory</a:t>
            </a:r>
            <a:endParaRPr lang="en-A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4" name="Picture 2"/>
          <p:cNvPicPr/>
          <p:nvPr/>
        </p:nvPicPr>
        <p:blipFill>
          <a:blip r:embed="rId2"/>
          <a:stretch/>
        </p:blipFill>
        <p:spPr>
          <a:xfrm>
            <a:off x="164880" y="1815480"/>
            <a:ext cx="2824200" cy="2225520"/>
          </a:xfrm>
          <a:prstGeom prst="rect">
            <a:avLst/>
          </a:prstGeom>
          <a:ln>
            <a:noFill/>
          </a:ln>
        </p:spPr>
      </p:pic>
      <p:pic>
        <p:nvPicPr>
          <p:cNvPr id="145" name="Picture 6"/>
          <p:cNvPicPr/>
          <p:nvPr/>
        </p:nvPicPr>
        <p:blipFill>
          <a:blip r:embed="rId3"/>
          <a:stretch/>
        </p:blipFill>
        <p:spPr>
          <a:xfrm>
            <a:off x="3514680" y="3267360"/>
            <a:ext cx="2839680" cy="2443680"/>
          </a:xfrm>
          <a:prstGeom prst="rect">
            <a:avLst/>
          </a:prstGeom>
          <a:ln>
            <a:noFill/>
          </a:ln>
        </p:spPr>
      </p:pic>
      <p:pic>
        <p:nvPicPr>
          <p:cNvPr id="146" name="Picture 7"/>
          <p:cNvPicPr/>
          <p:nvPr/>
        </p:nvPicPr>
        <p:blipFill>
          <a:blip r:embed="rId4"/>
          <a:stretch/>
        </p:blipFill>
        <p:spPr>
          <a:xfrm>
            <a:off x="7005240" y="4275360"/>
            <a:ext cx="3013200" cy="245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" name="CustomShape 2"/>
          <p:cNvSpPr/>
          <p:nvPr/>
        </p:nvSpPr>
        <p:spPr>
          <a:xfrm>
            <a:off x="1873800" y="3326760"/>
            <a:ext cx="6332040" cy="98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AU" sz="7200" b="0" strike="noStrike" spc="-1">
                <a:solidFill>
                  <a:srgbClr val="2C3E50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DEMO</a:t>
            </a:r>
            <a:endParaRPr lang="en-A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AU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Real World Graphs	</a:t>
            </a:r>
            <a:endParaRPr lang="en-A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0" name="Picture 3"/>
          <p:cNvPicPr/>
          <p:nvPr/>
        </p:nvPicPr>
        <p:blipFill>
          <a:blip r:embed="rId2"/>
          <a:stretch/>
        </p:blipFill>
        <p:spPr>
          <a:xfrm>
            <a:off x="0" y="3161520"/>
            <a:ext cx="10080000" cy="3628800"/>
          </a:xfrm>
          <a:prstGeom prst="rect">
            <a:avLst/>
          </a:prstGeom>
          <a:ln>
            <a:noFill/>
          </a:ln>
        </p:spPr>
      </p:pic>
      <p:pic>
        <p:nvPicPr>
          <p:cNvPr id="151" name="Picture 4"/>
          <p:cNvPicPr/>
          <p:nvPr/>
        </p:nvPicPr>
        <p:blipFill>
          <a:blip r:embed="rId3"/>
          <a:stretch/>
        </p:blipFill>
        <p:spPr>
          <a:xfrm>
            <a:off x="2392920" y="1720080"/>
            <a:ext cx="4272480" cy="1260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AU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Real World Graphs	</a:t>
            </a:r>
            <a:endParaRPr lang="en-A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568800" y="6396840"/>
            <a:ext cx="3163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https://neo4j.com/users/nasa/</a:t>
            </a:r>
            <a:endParaRPr lang="en-A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Picture 2"/>
          <p:cNvPicPr/>
          <p:nvPr/>
        </p:nvPicPr>
        <p:blipFill>
          <a:blip r:embed="rId2"/>
          <a:stretch/>
        </p:blipFill>
        <p:spPr>
          <a:xfrm>
            <a:off x="551880" y="2634840"/>
            <a:ext cx="3792240" cy="2993760"/>
          </a:xfrm>
          <a:prstGeom prst="rect">
            <a:avLst/>
          </a:prstGeom>
          <a:ln>
            <a:noFill/>
          </a:ln>
        </p:spPr>
      </p:pic>
      <p:sp>
        <p:nvSpPr>
          <p:cNvPr id="155" name="CustomShape 3"/>
          <p:cNvSpPr/>
          <p:nvPr/>
        </p:nvSpPr>
        <p:spPr>
          <a:xfrm>
            <a:off x="5322240" y="6396840"/>
            <a:ext cx="34678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https://neo4j.com/users/walmart/</a:t>
            </a:r>
            <a:endParaRPr lang="en-A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Picture 4"/>
          <p:cNvPicPr/>
          <p:nvPr/>
        </p:nvPicPr>
        <p:blipFill>
          <a:blip r:embed="rId3"/>
          <a:stretch/>
        </p:blipFill>
        <p:spPr>
          <a:xfrm>
            <a:off x="5076000" y="2533320"/>
            <a:ext cx="4643280" cy="3095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1654920"/>
            <a:ext cx="6062978" cy="53354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98850" y="7190343"/>
            <a:ext cx="6367773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dirty="0"/>
              <a:t>https://neo4j.com/blog/buzzfeed-trumpworld-dataset-neo4j/</a:t>
            </a:r>
          </a:p>
        </p:txBody>
      </p:sp>
      <p:sp>
        <p:nvSpPr>
          <p:cNvPr id="7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AU" sz="4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TrumpWorld</a:t>
            </a:r>
            <a:r>
              <a:rPr lang="en-AU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endParaRPr lang="en-A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16008"/>
            <a:ext cx="3463047" cy="22961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46330" y="7190343"/>
            <a:ext cx="6945548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AU" dirty="0"/>
              <a:t>https://neo4j.com/blog/panama-papers-graph-database-download/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14" y="3138015"/>
            <a:ext cx="7254611" cy="4052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24520"/>
            <a:ext cx="4124528" cy="2320047"/>
          </a:xfrm>
          <a:prstGeom prst="rect">
            <a:avLst/>
          </a:prstGeom>
        </p:spPr>
      </p:pic>
      <p:sp>
        <p:nvSpPr>
          <p:cNvPr id="9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AU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Panama Papers</a:t>
            </a:r>
            <a:endParaRPr lang="en-A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92639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AU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Questions</a:t>
            </a:r>
            <a:endParaRPr lang="en-A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 rot="3683400">
            <a:off x="3338693" y="5467637"/>
            <a:ext cx="935280" cy="34920"/>
          </a:xfrm>
          <a:custGeom>
            <a:avLst/>
            <a:gdLst/>
            <a:ahLst/>
            <a:cxnLst/>
            <a:rect l="l" t="t" r="r" b="b"/>
            <a:pathLst>
              <a:path w="936029">
                <a:moveTo>
                  <a:pt x="0" y="17863"/>
                </a:moveTo>
                <a:lnTo>
                  <a:pt x="936029" y="17863"/>
                </a:lnTo>
              </a:path>
            </a:pathLst>
          </a:custGeom>
          <a:noFill/>
          <a:ln>
            <a:solidFill>
              <a:schemeClr val="accent1">
                <a:shade val="6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3"/>
          <p:cNvSpPr/>
          <p:nvPr/>
        </p:nvSpPr>
        <p:spPr>
          <a:xfrm rot="1312800">
            <a:off x="3959228" y="4829188"/>
            <a:ext cx="667440" cy="34920"/>
          </a:xfrm>
          <a:custGeom>
            <a:avLst/>
            <a:gdLst/>
            <a:ahLst/>
            <a:cxnLst/>
            <a:rect l="l" t="t" r="r" b="b"/>
            <a:pathLst>
              <a:path w="668182">
                <a:moveTo>
                  <a:pt x="0" y="17863"/>
                </a:moveTo>
                <a:lnTo>
                  <a:pt x="668182" y="17863"/>
                </a:lnTo>
              </a:path>
            </a:pathLst>
          </a:custGeom>
          <a:noFill/>
          <a:ln>
            <a:solidFill>
              <a:schemeClr val="accent1">
                <a:shade val="6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4"/>
          <p:cNvSpPr/>
          <p:nvPr/>
        </p:nvSpPr>
        <p:spPr>
          <a:xfrm rot="20287200">
            <a:off x="3924216" y="4135171"/>
            <a:ext cx="667440" cy="34920"/>
          </a:xfrm>
          <a:custGeom>
            <a:avLst/>
            <a:gdLst/>
            <a:ahLst/>
            <a:cxnLst/>
            <a:rect l="l" t="t" r="r" b="b"/>
            <a:pathLst>
              <a:path w="668182">
                <a:moveTo>
                  <a:pt x="0" y="17863"/>
                </a:moveTo>
                <a:lnTo>
                  <a:pt x="668182" y="17863"/>
                </a:lnTo>
              </a:path>
            </a:pathLst>
          </a:custGeom>
          <a:noFill/>
          <a:ln>
            <a:solidFill>
              <a:schemeClr val="accent1">
                <a:shade val="6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5"/>
          <p:cNvSpPr/>
          <p:nvPr/>
        </p:nvSpPr>
        <p:spPr>
          <a:xfrm>
            <a:off x="1454760" y="3542760"/>
            <a:ext cx="1857240" cy="1857240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/>
            <a:r>
              <a:rPr lang="en-AU" sz="88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4" name="CustomShape 6"/>
          <p:cNvSpPr/>
          <p:nvPr/>
        </p:nvSpPr>
        <p:spPr>
          <a:xfrm>
            <a:off x="3952440" y="1981440"/>
            <a:ext cx="1113840" cy="1113840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tIns="34200" rIns="34200" bIns="34200" anchor="ctr"/>
          <a:lstStyle/>
          <a:p>
            <a:pPr algn="ctr">
              <a:lnSpc>
                <a:spcPct val="90000"/>
              </a:lnSpc>
              <a:spcAft>
                <a:spcPts val="1891"/>
              </a:spcAft>
            </a:pPr>
            <a:r>
              <a:rPr lang="en-AU" sz="5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?</a:t>
            </a:r>
            <a:endParaRPr lang="en-A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7"/>
          <p:cNvSpPr/>
          <p:nvPr/>
        </p:nvSpPr>
        <p:spPr>
          <a:xfrm>
            <a:off x="4670280" y="3224880"/>
            <a:ext cx="1113840" cy="1113840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tIns="34200" rIns="34200" bIns="34200" anchor="ctr"/>
          <a:lstStyle/>
          <a:p>
            <a:pPr algn="ctr">
              <a:lnSpc>
                <a:spcPct val="90000"/>
              </a:lnSpc>
              <a:spcAft>
                <a:spcPts val="1891"/>
              </a:spcAft>
            </a:pPr>
            <a:r>
              <a:rPr lang="en-AU" sz="5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?</a:t>
            </a:r>
            <a:endParaRPr lang="en-A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8"/>
          <p:cNvSpPr/>
          <p:nvPr/>
        </p:nvSpPr>
        <p:spPr>
          <a:xfrm>
            <a:off x="4670280" y="4660560"/>
            <a:ext cx="1113840" cy="1113840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tIns="34200" rIns="34200" bIns="34200" anchor="ctr"/>
          <a:lstStyle/>
          <a:p>
            <a:pPr algn="ctr">
              <a:lnSpc>
                <a:spcPct val="90000"/>
              </a:lnSpc>
              <a:spcAft>
                <a:spcPts val="1891"/>
              </a:spcAft>
            </a:pPr>
            <a:r>
              <a:rPr lang="en-AU" sz="5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?</a:t>
            </a:r>
            <a:endParaRPr lang="en-A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9"/>
          <p:cNvSpPr/>
          <p:nvPr/>
        </p:nvSpPr>
        <p:spPr>
          <a:xfrm>
            <a:off x="3952440" y="5904000"/>
            <a:ext cx="1113840" cy="1113840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tIns="34200" rIns="34200" bIns="34200" anchor="ctr"/>
          <a:lstStyle/>
          <a:p>
            <a:pPr algn="ctr">
              <a:lnSpc>
                <a:spcPct val="90000"/>
              </a:lnSpc>
              <a:spcAft>
                <a:spcPts val="1891"/>
              </a:spcAft>
            </a:pPr>
            <a:r>
              <a:rPr lang="en-AU" sz="5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?</a:t>
            </a:r>
            <a:endParaRPr lang="en-A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4"/>
          <p:cNvSpPr/>
          <p:nvPr/>
        </p:nvSpPr>
        <p:spPr>
          <a:xfrm rot="19057929" flipV="1">
            <a:off x="3498060" y="3236535"/>
            <a:ext cx="800976" cy="137885"/>
          </a:xfrm>
          <a:custGeom>
            <a:avLst/>
            <a:gdLst/>
            <a:ahLst/>
            <a:cxnLst/>
            <a:rect l="l" t="t" r="r" b="b"/>
            <a:pathLst>
              <a:path w="668182">
                <a:moveTo>
                  <a:pt x="0" y="17863"/>
                </a:moveTo>
                <a:lnTo>
                  <a:pt x="668182" y="17863"/>
                </a:lnTo>
              </a:path>
            </a:pathLst>
          </a:custGeom>
          <a:noFill/>
          <a:ln>
            <a:solidFill>
              <a:schemeClr val="accent1">
                <a:shade val="6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360000" y="1970280"/>
            <a:ext cx="9359280" cy="503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08000">
              <a:lnSpc>
                <a:spcPct val="100000"/>
              </a:lnSpc>
            </a:pPr>
            <a:r>
              <a:rPr lang="en-AU" sz="3200" b="1" strike="noStrike" spc="-1" dirty="0">
                <a:solidFill>
                  <a:srgbClr val="2C3E50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lang="en-A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r>
              <a:rPr lang="en-AU" sz="3600" b="1" strike="noStrike" spc="-1" dirty="0">
                <a:solidFill>
                  <a:srgbClr val="2C3E50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@</a:t>
            </a:r>
            <a:r>
              <a:rPr lang="en-AU" sz="3600" b="1" strike="noStrike" spc="-1" dirty="0" err="1">
                <a:solidFill>
                  <a:srgbClr val="2C3E50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joelgall</a:t>
            </a:r>
            <a:endParaRPr lang="en-AU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endParaRPr lang="en-AU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r>
              <a:rPr lang="en-AU" sz="3600" b="1" strike="noStrike" spc="-1" dirty="0">
                <a:solidFill>
                  <a:srgbClr val="2C3E50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joel@joelgallagher.com</a:t>
            </a:r>
            <a:endParaRPr lang="en-AU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endParaRPr lang="en-AU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r>
              <a:rPr lang="en-AU" sz="3600" b="1" strike="noStrike" spc="-1" dirty="0">
                <a:solidFill>
                  <a:srgbClr val="2C3E50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github.com/</a:t>
            </a:r>
            <a:r>
              <a:rPr lang="en-AU" sz="3600" b="1" strike="noStrike" spc="-1" dirty="0" err="1">
                <a:solidFill>
                  <a:srgbClr val="2C3E50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JoelGallagher</a:t>
            </a:r>
            <a:r>
              <a:rPr lang="en-AU" sz="3600" b="1" strike="noStrike" spc="-1" dirty="0">
                <a:solidFill>
                  <a:srgbClr val="2C3E50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/</a:t>
            </a:r>
            <a:r>
              <a:rPr lang="en-AU" sz="3600" b="1" strike="noStrike" spc="-1" dirty="0" err="1">
                <a:solidFill>
                  <a:srgbClr val="2C3E50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GraphDBDDD</a:t>
            </a:r>
            <a:r>
              <a:rPr lang="en-AU" sz="3600" b="1" strike="noStrike" spc="-1" dirty="0">
                <a:solidFill>
                  <a:srgbClr val="2C3E50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lang="en-AU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endParaRPr lang="en-A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r>
              <a:rPr lang="en-AU" sz="3200" b="1" strike="noStrike" spc="-1" dirty="0">
                <a:solidFill>
                  <a:srgbClr val="2C3E50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lang="en-AU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1"/>
          <p:cNvPicPr/>
          <p:nvPr/>
        </p:nvPicPr>
        <p:blipFill>
          <a:blip r:embed="rId2"/>
          <a:stretch/>
        </p:blipFill>
        <p:spPr>
          <a:xfrm>
            <a:off x="360000" y="5695920"/>
            <a:ext cx="3967920" cy="1299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193" y="2968157"/>
            <a:ext cx="2229375" cy="3780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658" y="4636694"/>
            <a:ext cx="1867876" cy="1867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14" y="3756825"/>
            <a:ext cx="1321585" cy="3830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216" y="3761870"/>
            <a:ext cx="896282" cy="3780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253" y="5375808"/>
            <a:ext cx="1226794" cy="3780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577" y="3869993"/>
            <a:ext cx="1871305" cy="269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102" y="5375808"/>
            <a:ext cx="1455036" cy="3780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63" y="6045298"/>
            <a:ext cx="1736871" cy="3780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44" y="5375808"/>
            <a:ext cx="1426504" cy="3780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175" y="1202962"/>
            <a:ext cx="2850990" cy="117679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472" y="6145282"/>
            <a:ext cx="868873" cy="27803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0" y="2968157"/>
            <a:ext cx="2561107" cy="37802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739" y="6045298"/>
            <a:ext cx="1341987" cy="37802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09" y="2968157"/>
            <a:ext cx="1053507" cy="37802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889" y="2968157"/>
            <a:ext cx="1343358" cy="5215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103" y="5375808"/>
            <a:ext cx="1512095" cy="3780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379" y="3755466"/>
            <a:ext cx="1676756" cy="38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3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6" name="Picture 85"/>
          <p:cNvPicPr/>
          <p:nvPr/>
        </p:nvPicPr>
        <p:blipFill>
          <a:blip r:embed="rId2"/>
          <a:stretch/>
        </p:blipFill>
        <p:spPr>
          <a:xfrm>
            <a:off x="1368000" y="1810440"/>
            <a:ext cx="7381080" cy="510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2"/>
          <p:cNvPicPr/>
          <p:nvPr/>
        </p:nvPicPr>
        <p:blipFill>
          <a:blip r:embed="rId2"/>
          <a:stretch/>
        </p:blipFill>
        <p:spPr>
          <a:xfrm>
            <a:off x="2376000" y="1944000"/>
            <a:ext cx="6393240" cy="4599720"/>
          </a:xfrm>
          <a:prstGeom prst="rect">
            <a:avLst/>
          </a:prstGeom>
          <a:ln>
            <a:noFill/>
          </a:ln>
        </p:spPr>
      </p:pic>
      <p:sp>
        <p:nvSpPr>
          <p:cNvPr id="88" name="CustomShape 1"/>
          <p:cNvSpPr/>
          <p:nvPr/>
        </p:nvSpPr>
        <p:spPr>
          <a:xfrm>
            <a:off x="875520" y="6869520"/>
            <a:ext cx="8668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AU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CC BY-SA 2.5, https://commons.wikimedia.org/w/index.php?curid=2776582</a:t>
            </a:r>
            <a:endParaRPr lang="en-A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Picture 4"/>
          <p:cNvPicPr/>
          <p:nvPr/>
        </p:nvPicPr>
        <p:blipFill>
          <a:blip r:embed="rId3"/>
          <a:stretch/>
        </p:blipFill>
        <p:spPr>
          <a:xfrm>
            <a:off x="505440" y="5760000"/>
            <a:ext cx="2590200" cy="875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CustomShape 2"/>
          <p:cNvSpPr/>
          <p:nvPr/>
        </p:nvSpPr>
        <p:spPr>
          <a:xfrm>
            <a:off x="1800000" y="2376000"/>
            <a:ext cx="6332040" cy="392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en-AU" sz="6000" b="0" strike="noStrike" spc="-1">
                <a:solidFill>
                  <a:srgbClr val="2C3E50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“It’s not </a:t>
            </a:r>
            <a:r>
              <a:rPr lang="en-AU" sz="6000" b="1" u="sng" strike="noStrike" spc="-1">
                <a:solidFill>
                  <a:srgbClr val="2C3E50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what</a:t>
            </a:r>
            <a:r>
              <a:rPr lang="en-AU" sz="6000" b="0" strike="noStrike" spc="-1">
                <a:solidFill>
                  <a:srgbClr val="2C3E50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you know, </a:t>
            </a:r>
            <a:endParaRPr lang="en-AU" sz="6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AU" sz="6000" b="0" strike="noStrike" spc="-1">
                <a:solidFill>
                  <a:srgbClr val="2C3E50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but </a:t>
            </a:r>
            <a:r>
              <a:rPr lang="en-AU" sz="6000" b="1" u="sng" strike="noStrike" spc="-1">
                <a:solidFill>
                  <a:srgbClr val="2C3E50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who</a:t>
            </a:r>
            <a:r>
              <a:rPr lang="en-AU" sz="6000" b="0" strike="noStrike" spc="-1">
                <a:solidFill>
                  <a:srgbClr val="2C3E50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you know”</a:t>
            </a:r>
            <a:endParaRPr lang="en-AU" sz="6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2"/>
          <p:cNvSpPr/>
          <p:nvPr/>
        </p:nvSpPr>
        <p:spPr>
          <a:xfrm>
            <a:off x="1873800" y="2777760"/>
            <a:ext cx="6332040" cy="335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en-AU" sz="7200" b="0" strike="noStrike" spc="-1">
                <a:solidFill>
                  <a:srgbClr val="2C3E50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Yet another Database format?</a:t>
            </a:r>
            <a:endParaRPr lang="en-A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AU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Relational</a:t>
            </a:r>
            <a:endParaRPr lang="en-A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360000" y="1980000"/>
            <a:ext cx="9359280" cy="503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6" name="Picture 5"/>
          <p:cNvPicPr/>
          <p:nvPr/>
        </p:nvPicPr>
        <p:blipFill>
          <a:blip r:embed="rId2"/>
          <a:stretch/>
        </p:blipFill>
        <p:spPr>
          <a:xfrm>
            <a:off x="1653480" y="4294080"/>
            <a:ext cx="2519280" cy="1195920"/>
          </a:xfrm>
          <a:prstGeom prst="rect">
            <a:avLst/>
          </a:prstGeom>
          <a:ln>
            <a:noFill/>
          </a:ln>
        </p:spPr>
      </p:pic>
      <p:pic>
        <p:nvPicPr>
          <p:cNvPr id="97" name="Picture 4"/>
          <p:cNvPicPr/>
          <p:nvPr/>
        </p:nvPicPr>
        <p:blipFill>
          <a:blip r:embed="rId3"/>
          <a:stretch/>
        </p:blipFill>
        <p:spPr>
          <a:xfrm>
            <a:off x="1681200" y="2848680"/>
            <a:ext cx="1558080" cy="1254600"/>
          </a:xfrm>
          <a:prstGeom prst="rect">
            <a:avLst/>
          </a:prstGeom>
          <a:ln>
            <a:noFill/>
          </a:ln>
        </p:spPr>
      </p:pic>
      <p:pic>
        <p:nvPicPr>
          <p:cNvPr id="98" name="Picture 90"/>
          <p:cNvPicPr/>
          <p:nvPr/>
        </p:nvPicPr>
        <p:blipFill>
          <a:blip r:embed="rId4"/>
          <a:stretch/>
        </p:blipFill>
        <p:spPr>
          <a:xfrm>
            <a:off x="4898520" y="2304000"/>
            <a:ext cx="4388760" cy="3953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805B62-F234-4854-995A-89F3DEA06FE6}"/>
              </a:ext>
            </a:extLst>
          </p:cNvPr>
          <p:cNvSpPr/>
          <p:nvPr/>
        </p:nvSpPr>
        <p:spPr>
          <a:xfrm>
            <a:off x="3757808" y="1735903"/>
            <a:ext cx="2983408" cy="54164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AU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NoSql</a:t>
            </a:r>
            <a:endParaRPr lang="en-A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Picture 8"/>
          <p:cNvPicPr/>
          <p:nvPr/>
        </p:nvPicPr>
        <p:blipFill>
          <a:blip r:embed="rId2"/>
          <a:stretch/>
        </p:blipFill>
        <p:spPr>
          <a:xfrm>
            <a:off x="751886" y="1812207"/>
            <a:ext cx="2050920" cy="1419480"/>
          </a:xfrm>
          <a:prstGeom prst="rect">
            <a:avLst/>
          </a:prstGeom>
          <a:ln>
            <a:noFill/>
          </a:ln>
        </p:spPr>
      </p:pic>
      <p:pic>
        <p:nvPicPr>
          <p:cNvPr id="101" name="Picture 10"/>
          <p:cNvPicPr/>
          <p:nvPr/>
        </p:nvPicPr>
        <p:blipFill>
          <a:blip r:embed="rId3"/>
          <a:stretch/>
        </p:blipFill>
        <p:spPr>
          <a:xfrm>
            <a:off x="469831" y="3383862"/>
            <a:ext cx="2707920" cy="1319760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FA7AC9-9C76-4896-98EF-4AE732B8DD83}"/>
              </a:ext>
            </a:extLst>
          </p:cNvPr>
          <p:cNvSpPr/>
          <p:nvPr/>
        </p:nvSpPr>
        <p:spPr>
          <a:xfrm>
            <a:off x="3870541" y="2467627"/>
            <a:ext cx="2768253" cy="44467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6C91E-C9D1-4A43-91F4-8B106C6A5CD2}"/>
              </a:ext>
            </a:extLst>
          </p:cNvPr>
          <p:cNvSpPr txBox="1"/>
          <p:nvPr/>
        </p:nvSpPr>
        <p:spPr>
          <a:xfrm>
            <a:off x="4546948" y="1735903"/>
            <a:ext cx="1189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John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D77DF7-481C-4642-95E3-30F9A022AB66}"/>
              </a:ext>
            </a:extLst>
          </p:cNvPr>
          <p:cNvSpPr/>
          <p:nvPr/>
        </p:nvSpPr>
        <p:spPr>
          <a:xfrm>
            <a:off x="4139850" y="2676181"/>
            <a:ext cx="2229633" cy="593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Credit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B6F251-1699-401E-870D-4DFCD8D212AA}"/>
              </a:ext>
            </a:extLst>
          </p:cNvPr>
          <p:cNvSpPr/>
          <p:nvPr/>
        </p:nvSpPr>
        <p:spPr>
          <a:xfrm>
            <a:off x="4139849" y="3354686"/>
            <a:ext cx="2229633" cy="593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Contact Details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ECB591-3B4B-466E-83E2-3A303D4A1A9B}"/>
              </a:ext>
            </a:extLst>
          </p:cNvPr>
          <p:cNvSpPr/>
          <p:nvPr/>
        </p:nvSpPr>
        <p:spPr>
          <a:xfrm>
            <a:off x="4139848" y="4033191"/>
            <a:ext cx="2229633" cy="2755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dirty="0"/>
              <a:t>Order #232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B385DE-CCC5-4F63-84AF-69D48A23C941}"/>
              </a:ext>
            </a:extLst>
          </p:cNvPr>
          <p:cNvSpPr/>
          <p:nvPr/>
        </p:nvSpPr>
        <p:spPr>
          <a:xfrm>
            <a:off x="4308953" y="4477641"/>
            <a:ext cx="1841325" cy="21987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AU" dirty="0"/>
              <a:t>Wine</a:t>
            </a:r>
          </a:p>
          <a:p>
            <a:pPr marL="285750" indent="-285750">
              <a:buFontTx/>
              <a:buChar char="-"/>
            </a:pPr>
            <a:r>
              <a:rPr lang="en-AU" dirty="0"/>
              <a:t>Flowers</a:t>
            </a:r>
          </a:p>
          <a:p>
            <a:pPr marL="285750" indent="-285750">
              <a:buFontTx/>
              <a:buChar char="-"/>
            </a:pPr>
            <a:r>
              <a:rPr lang="en-AU" dirty="0"/>
              <a:t>Candles</a:t>
            </a:r>
          </a:p>
          <a:p>
            <a:pPr marL="285750" indent="-285750">
              <a:buFontTx/>
              <a:buChar char="-"/>
            </a:pPr>
            <a:r>
              <a:rPr lang="en-AU" dirty="0"/>
              <a:t>Matches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9786419-CC79-45CE-9E32-37920548A01B}"/>
              </a:ext>
            </a:extLst>
          </p:cNvPr>
          <p:cNvGrpSpPr/>
          <p:nvPr/>
        </p:nvGrpSpPr>
        <p:grpSpPr>
          <a:xfrm>
            <a:off x="6908101" y="1735903"/>
            <a:ext cx="2983408" cy="5416459"/>
            <a:chOff x="6791319" y="1735903"/>
            <a:chExt cx="2983408" cy="54164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4550776-C9FB-4A4C-A649-23CBCA23965E}"/>
                </a:ext>
              </a:extLst>
            </p:cNvPr>
            <p:cNvSpPr/>
            <p:nvPr/>
          </p:nvSpPr>
          <p:spPr>
            <a:xfrm>
              <a:off x="6791319" y="1735903"/>
              <a:ext cx="2983408" cy="54164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68C2E8-1616-4330-A6FE-A9C2EE6AFE94}"/>
                </a:ext>
              </a:extLst>
            </p:cNvPr>
            <p:cNvSpPr/>
            <p:nvPr/>
          </p:nvSpPr>
          <p:spPr>
            <a:xfrm>
              <a:off x="6875870" y="2467627"/>
              <a:ext cx="2768253" cy="44467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84F2B4-34D6-45FF-903B-156EAE0254A3}"/>
                </a:ext>
              </a:extLst>
            </p:cNvPr>
            <p:cNvSpPr txBox="1"/>
            <p:nvPr/>
          </p:nvSpPr>
          <p:spPr>
            <a:xfrm>
              <a:off x="7552277" y="1735903"/>
              <a:ext cx="11899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600" dirty="0"/>
                <a:t>Dan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BE9029-274D-4BA2-A841-62D772D96665}"/>
                </a:ext>
              </a:extLst>
            </p:cNvPr>
            <p:cNvSpPr/>
            <p:nvPr/>
          </p:nvSpPr>
          <p:spPr>
            <a:xfrm>
              <a:off x="7145179" y="2676181"/>
              <a:ext cx="2229633" cy="5931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Credit card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A36AC2-A2B5-4E71-8D63-B194F30DB278}"/>
                </a:ext>
              </a:extLst>
            </p:cNvPr>
            <p:cNvSpPr/>
            <p:nvPr/>
          </p:nvSpPr>
          <p:spPr>
            <a:xfrm>
              <a:off x="7145178" y="3354686"/>
              <a:ext cx="2229633" cy="5931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Contact Details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6283120-B501-4261-AE4D-F4F91681844E}"/>
                </a:ext>
              </a:extLst>
            </p:cNvPr>
            <p:cNvSpPr/>
            <p:nvPr/>
          </p:nvSpPr>
          <p:spPr>
            <a:xfrm>
              <a:off x="7145177" y="4033191"/>
              <a:ext cx="2229633" cy="27559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AU" dirty="0"/>
                <a:t>Order #984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F70A04D-FA2B-45A0-83BE-C45FAF5B183D}"/>
                </a:ext>
              </a:extLst>
            </p:cNvPr>
            <p:cNvSpPr/>
            <p:nvPr/>
          </p:nvSpPr>
          <p:spPr>
            <a:xfrm>
              <a:off x="7314282" y="4477641"/>
              <a:ext cx="1841325" cy="21987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AU" dirty="0"/>
                <a:t>Wine</a:t>
              </a:r>
            </a:p>
            <a:p>
              <a:pPr marL="285750" indent="-285750">
                <a:buFontTx/>
                <a:buChar char="-"/>
              </a:pPr>
              <a:r>
                <a:rPr lang="en-AU" dirty="0"/>
                <a:t>Noodles</a:t>
              </a:r>
            </a:p>
          </p:txBody>
        </p:sp>
      </p:grpSp>
      <p:pic>
        <p:nvPicPr>
          <p:cNvPr id="1026" name="Picture 2" descr="Image result for dynamo db">
            <a:extLst>
              <a:ext uri="{FF2B5EF4-FFF2-40B4-BE49-F238E27FC236}">
                <a16:creationId xmlns:a16="http://schemas.microsoft.com/office/drawing/2014/main" id="{16B5A146-FFB4-4A27-9BCE-064FEA444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74" y="4855797"/>
            <a:ext cx="2296565" cy="229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AU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Graph</a:t>
            </a:r>
            <a:endParaRPr lang="en-AU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11"/>
          <p:cNvPicPr/>
          <p:nvPr/>
        </p:nvPicPr>
        <p:blipFill>
          <a:blip r:embed="rId2"/>
          <a:stretch/>
        </p:blipFill>
        <p:spPr>
          <a:xfrm>
            <a:off x="6964920" y="2000520"/>
            <a:ext cx="2684880" cy="1265760"/>
          </a:xfrm>
          <a:prstGeom prst="rect">
            <a:avLst/>
          </a:prstGeom>
          <a:ln>
            <a:noFill/>
          </a:ln>
        </p:spPr>
      </p:pic>
      <p:pic>
        <p:nvPicPr>
          <p:cNvPr id="104" name="Picture 97"/>
          <p:cNvPicPr/>
          <p:nvPr/>
        </p:nvPicPr>
        <p:blipFill>
          <a:blip r:embed="rId3"/>
          <a:stretch/>
        </p:blipFill>
        <p:spPr>
          <a:xfrm>
            <a:off x="298800" y="1824480"/>
            <a:ext cx="4740480" cy="1550160"/>
          </a:xfrm>
          <a:prstGeom prst="rect">
            <a:avLst/>
          </a:prstGeom>
          <a:ln>
            <a:noFill/>
          </a:ln>
        </p:spPr>
      </p:pic>
      <p:pic>
        <p:nvPicPr>
          <p:cNvPr id="105" name="Picture 98"/>
          <p:cNvPicPr/>
          <p:nvPr/>
        </p:nvPicPr>
        <p:blipFill>
          <a:blip r:embed="rId4"/>
          <a:stretch/>
        </p:blipFill>
        <p:spPr>
          <a:xfrm>
            <a:off x="1740960" y="3482640"/>
            <a:ext cx="1643760" cy="3289320"/>
          </a:xfrm>
          <a:prstGeom prst="rect">
            <a:avLst/>
          </a:prstGeom>
          <a:ln>
            <a:noFill/>
          </a:ln>
        </p:spPr>
      </p:pic>
      <p:pic>
        <p:nvPicPr>
          <p:cNvPr id="106" name="Picture 1"/>
          <p:cNvPicPr/>
          <p:nvPr/>
        </p:nvPicPr>
        <p:blipFill>
          <a:blip r:embed="rId5"/>
          <a:stretch/>
        </p:blipFill>
        <p:spPr>
          <a:xfrm>
            <a:off x="6964920" y="5273640"/>
            <a:ext cx="3115080" cy="1498320"/>
          </a:xfrm>
          <a:prstGeom prst="rect">
            <a:avLst/>
          </a:prstGeom>
          <a:ln>
            <a:noFill/>
          </a:ln>
        </p:spPr>
      </p:pic>
      <p:pic>
        <p:nvPicPr>
          <p:cNvPr id="107" name="Picture 2"/>
          <p:cNvPicPr/>
          <p:nvPr/>
        </p:nvPicPr>
        <p:blipFill>
          <a:blip r:embed="rId6"/>
          <a:stretch/>
        </p:blipFill>
        <p:spPr>
          <a:xfrm>
            <a:off x="4045680" y="3717360"/>
            <a:ext cx="3170880" cy="166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</TotalTime>
  <Words>285</Words>
  <Application>Microsoft Office PowerPoint</Application>
  <PresentationFormat>Custom</PresentationFormat>
  <Paragraphs>123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Calibri</vt:lpstr>
      <vt:lpstr>Calibri Light</vt:lpstr>
      <vt:lpstr>DejaVu Sans</vt:lpstr>
      <vt:lpstr>Source Sans Pro Black</vt:lpstr>
      <vt:lpstr>Source Sans Pro Semibold</vt:lpstr>
      <vt:lpstr>Symbol</vt:lpstr>
      <vt:lpstr>Wingdings</vt:lpstr>
      <vt:lpstr>Office Theme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Joel Gallagher</cp:lastModifiedBy>
  <cp:revision>70</cp:revision>
  <dcterms:created xsi:type="dcterms:W3CDTF">2017-07-11T20:20:24Z</dcterms:created>
  <dcterms:modified xsi:type="dcterms:W3CDTF">2017-08-09T11:46:31Z</dcterms:modified>
  <dc:language>en-AU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24</vt:i4>
  </property>
</Properties>
</file>